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268" r:id="rId3"/>
    <p:sldId id="304" r:id="rId4"/>
    <p:sldId id="269" r:id="rId5"/>
    <p:sldId id="272" r:id="rId6"/>
    <p:sldId id="295" r:id="rId7"/>
    <p:sldId id="296" r:id="rId8"/>
    <p:sldId id="271" r:id="rId9"/>
    <p:sldId id="273" r:id="rId10"/>
    <p:sldId id="305" r:id="rId11"/>
    <p:sldId id="278" r:id="rId12"/>
    <p:sldId id="279" r:id="rId13"/>
    <p:sldId id="280" r:id="rId14"/>
    <p:sldId id="281" r:id="rId15"/>
    <p:sldId id="308" r:id="rId16"/>
    <p:sldId id="274" r:id="rId17"/>
    <p:sldId id="275" r:id="rId18"/>
    <p:sldId id="297" r:id="rId19"/>
    <p:sldId id="298" r:id="rId20"/>
    <p:sldId id="299" r:id="rId21"/>
    <p:sldId id="300" r:id="rId22"/>
    <p:sldId id="303" r:id="rId23"/>
    <p:sldId id="311" r:id="rId24"/>
    <p:sldId id="301" r:id="rId25"/>
    <p:sldId id="302" r:id="rId26"/>
    <p:sldId id="276" r:id="rId27"/>
    <p:sldId id="307" r:id="rId28"/>
    <p:sldId id="277" r:id="rId29"/>
    <p:sldId id="282" r:id="rId30"/>
    <p:sldId id="283" r:id="rId31"/>
    <p:sldId id="289" r:id="rId32"/>
    <p:sldId id="290" r:id="rId33"/>
    <p:sldId id="291" r:id="rId34"/>
    <p:sldId id="292" r:id="rId35"/>
    <p:sldId id="293" r:id="rId36"/>
    <p:sldId id="288" r:id="rId37"/>
    <p:sldId id="284" r:id="rId38"/>
    <p:sldId id="306" r:id="rId39"/>
    <p:sldId id="285" r:id="rId40"/>
    <p:sldId id="286" r:id="rId41"/>
    <p:sldId id="287" r:id="rId42"/>
    <p:sldId id="294" r:id="rId43"/>
    <p:sldId id="257" r:id="rId44"/>
    <p:sldId id="258" r:id="rId45"/>
    <p:sldId id="261" r:id="rId46"/>
    <p:sldId id="259" r:id="rId47"/>
    <p:sldId id="260" r:id="rId48"/>
    <p:sldId id="262" r:id="rId49"/>
    <p:sldId id="264" r:id="rId50"/>
    <p:sldId id="266" r:id="rId51"/>
    <p:sldId id="265" r:id="rId52"/>
  </p:sldIdLst>
  <p:sldSz cx="12192000" cy="6858000"/>
  <p:notesSz cx="6858000" cy="9144000"/>
  <p:embeddedFontLst>
    <p:embeddedFont>
      <p:font typeface="Stencil" panose="040409050D0802020404" pitchFamily="82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Segoe UI Black" panose="020B0A02040204020203" pitchFamily="34" charset="0"/>
      <p:bold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Segoe UI Light" panose="020B0502040204020203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D6AF7D-D110-429E-887A-21BE62CF47E0}">
          <p14:sldIdLst>
            <p14:sldId id="256"/>
            <p14:sldId id="268"/>
          </p14:sldIdLst>
        </p14:section>
        <p14:section name="Prerequisites" id="{AD1C10FF-5D92-49B6-9E90-803C6CEA050E}">
          <p14:sldIdLst>
            <p14:sldId id="304"/>
            <p14:sldId id="269"/>
            <p14:sldId id="272"/>
            <p14:sldId id="295"/>
            <p14:sldId id="296"/>
            <p14:sldId id="271"/>
            <p14:sldId id="273"/>
          </p14:sldIdLst>
        </p14:section>
        <p14:section name="Setting up and Claiming the Photon" id="{1BA86BF9-6B73-4096-89C6-A4335BC74950}">
          <p14:sldIdLst>
            <p14:sldId id="305"/>
            <p14:sldId id="278"/>
            <p14:sldId id="279"/>
            <p14:sldId id="280"/>
            <p14:sldId id="281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77"/>
            <p14:sldId id="282"/>
            <p14:sldId id="283"/>
            <p14:sldId id="289"/>
            <p14:sldId id="290"/>
            <p14:sldId id="291"/>
            <p14:sldId id="292"/>
            <p14:sldId id="293"/>
            <p14:sldId id="288"/>
            <p14:sldId id="284"/>
          </p14:sldIdLst>
        </p14:section>
        <p14:section name="Monitoring" id="{AEEA81E6-EE87-4A75-8071-3C3840CE49D3}">
          <p14:sldIdLst>
            <p14:sldId id="306"/>
            <p14:sldId id="285"/>
            <p14:sldId id="286"/>
            <p14:sldId id="287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FFFF"/>
    <a:srgbClr val="808080"/>
    <a:srgbClr val="1A1A1A"/>
    <a:srgbClr val="4D4D4D"/>
    <a:srgbClr val="3C454F"/>
    <a:srgbClr val="0F7391"/>
    <a:srgbClr val="FFC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0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847902" y="6294640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http://aka.ms/pws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://aka.ms/pwsholwebhoo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ka.ms/pwsho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sketch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web" TargetMode="External"/><Relationship Id="rId2" Type="http://schemas.openxmlformats.org/officeDocument/2006/relationships/hyperlink" Target="https://dashboard.particle.io/user/log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build.particle.io/buil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aka.ms/pwsholwe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ctdazuresite" TargetMode="External"/><Relationship Id="rId2" Type="http://schemas.openxmlformats.org/officeDocument/2006/relationships/hyperlink" Target="http://aka.ms/ctdazurepre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nectthedots.i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wnload/release/v0.12.4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1461"/>
            <a:ext cx="9144000" cy="3855079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Particle Photon</a:t>
            </a:r>
            <a:br>
              <a:rPr lang="en-US" dirty="0"/>
            </a:br>
            <a:r>
              <a:rPr lang="en-US" dirty="0" err="1"/>
              <a:t>Sparkfun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Weather Shield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r>
              <a:rPr lang="en-US" sz="4000" dirty="0">
                <a:latin typeface="Consolas" panose="020B0609020204030204" pitchFamily="49" charset="0"/>
              </a:rPr>
              <a:t/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r>
              <a:rPr lang="en-US" sz="4400" dirty="0">
                <a:latin typeface="Consolas" panose="020B0609020204030204" pitchFamily="49" charset="0"/>
              </a:rPr>
              <a:t/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http://aka.ms/pwsholwebhook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2"/>
              </a:rPr>
              <a:t>http://aka.ms/pwshol</a:t>
            </a:r>
            <a:endParaRPr lang="en-US" sz="8800" dirty="0"/>
          </a:p>
          <a:p>
            <a:pPr marL="0" indent="0" algn="ctr">
              <a:buNone/>
            </a:pPr>
            <a:r>
              <a:rPr lang="en-US" sz="3600" dirty="0"/>
              <a:t>Go ahead and open it, but we’ll walk through it here.   </a:t>
            </a:r>
          </a:p>
        </p:txBody>
      </p:sp>
      <p:pic>
        <p:nvPicPr>
          <p:cNvPr id="1026" name="Picture 2" descr="C:\Users\BRETST~1\AppData\Local\Temp\SNAGHTML9891a6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93" y="3876659"/>
            <a:ext cx="5006613" cy="23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9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”</a:t>
            </a:r>
            <a:r>
              <a:rPr lang="en-US" dirty="0" err="1">
                <a:latin typeface="Consolas" panose="020B0609020204030204" pitchFamily="49" charset="0"/>
              </a:rPr>
              <a:t>wthr</a:t>
            </a:r>
            <a:r>
              <a:rPr lang="en-US" dirty="0">
                <a:latin typeface="Consolas" panose="020B0609020204030204" pitchFamily="49" charset="0"/>
              </a:rPr>
              <a:t>”,</a:t>
            </a: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“</a:t>
            </a:r>
            <a:r>
              <a:rPr lang="en-US" dirty="0" err="1">
                <a:latin typeface="Consolas" panose="020B0609020204030204" pitchFamily="49" charset="0"/>
              </a:rPr>
              <a:t>WearHacks</a:t>
            </a:r>
            <a:r>
              <a:rPr lang="en-US" dirty="0">
                <a:latin typeface="Consolas" panose="020B0609020204030204" pitchFamily="49" charset="0"/>
              </a:rPr>
              <a:t> LA”,</a:t>
            </a:r>
          </a:p>
          <a:p>
            <a:r>
              <a:rPr lang="en-US" dirty="0">
                <a:latin typeface="Consolas" panose="020B0609020204030204" pitchFamily="49" charset="0"/>
              </a:rPr>
              <a:t>  “d”: “</a:t>
            </a:r>
            <a:r>
              <a:rPr lang="en-US" dirty="0" err="1">
                <a:latin typeface="Consolas" panose="020B0609020204030204" pitchFamily="49" charset="0"/>
              </a:rPr>
              <a:t>Brets</a:t>
            </a:r>
            <a:r>
              <a:rPr lang="en-US" dirty="0">
                <a:latin typeface="Consolas" panose="020B0609020204030204" pitchFamily="49" charset="0"/>
              </a:rPr>
              <a:t> Demo Photon”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“LA”,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/>
              <a:t>Spark.Publish</a:t>
            </a:r>
            <a:r>
              <a:rPr lang="en-US" sz="2000" b="1" dirty="0"/>
              <a:t> 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771583"/>
            <a:ext cx="7886700" cy="443627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775968" y="2232442"/>
            <a:ext cx="1800503" cy="2933405"/>
          </a:xfrm>
          <a:custGeom>
            <a:avLst/>
            <a:gdLst>
              <a:gd name="connsiteX0" fmla="*/ 59267 w 1507067"/>
              <a:gd name="connsiteY0" fmla="*/ 2391833 h 2391833"/>
              <a:gd name="connsiteX1" fmla="*/ 1507067 w 1507067"/>
              <a:gd name="connsiteY1" fmla="*/ 2370667 h 2391833"/>
              <a:gd name="connsiteX2" fmla="*/ 1507067 w 1507067"/>
              <a:gd name="connsiteY2" fmla="*/ 330200 h 2391833"/>
              <a:gd name="connsiteX3" fmla="*/ 1303867 w 1507067"/>
              <a:gd name="connsiteY3" fmla="*/ 0 h 2391833"/>
              <a:gd name="connsiteX4" fmla="*/ 160867 w 1507067"/>
              <a:gd name="connsiteY4" fmla="*/ 16933 h 2391833"/>
              <a:gd name="connsiteX5" fmla="*/ 0 w 1507067"/>
              <a:gd name="connsiteY5" fmla="*/ 330200 h 2391833"/>
              <a:gd name="connsiteX6" fmla="*/ 59267 w 1507067"/>
              <a:gd name="connsiteY6" fmla="*/ 2391833 h 2391833"/>
              <a:gd name="connsiteX0" fmla="*/ 59267 w 1507067"/>
              <a:gd name="connsiteY0" fmla="*/ 2391833 h 2391833"/>
              <a:gd name="connsiteX1" fmla="*/ 1507067 w 1507067"/>
              <a:gd name="connsiteY1" fmla="*/ 2370667 h 2391833"/>
              <a:gd name="connsiteX2" fmla="*/ 1456267 w 1507067"/>
              <a:gd name="connsiteY2" fmla="*/ 321966 h 2391833"/>
              <a:gd name="connsiteX3" fmla="*/ 1303867 w 1507067"/>
              <a:gd name="connsiteY3" fmla="*/ 0 h 2391833"/>
              <a:gd name="connsiteX4" fmla="*/ 160867 w 1507067"/>
              <a:gd name="connsiteY4" fmla="*/ 16933 h 2391833"/>
              <a:gd name="connsiteX5" fmla="*/ 0 w 1507067"/>
              <a:gd name="connsiteY5" fmla="*/ 330200 h 2391833"/>
              <a:gd name="connsiteX6" fmla="*/ 59267 w 1507067"/>
              <a:gd name="connsiteY6" fmla="*/ 2391833 h 2391833"/>
              <a:gd name="connsiteX0" fmla="*/ 59267 w 1507067"/>
              <a:gd name="connsiteY0" fmla="*/ 2383600 h 2383600"/>
              <a:gd name="connsiteX1" fmla="*/ 1507067 w 1507067"/>
              <a:gd name="connsiteY1" fmla="*/ 2362434 h 2383600"/>
              <a:gd name="connsiteX2" fmla="*/ 1456267 w 1507067"/>
              <a:gd name="connsiteY2" fmla="*/ 313733 h 2383600"/>
              <a:gd name="connsiteX3" fmla="*/ 1303867 w 1507067"/>
              <a:gd name="connsiteY3" fmla="*/ 0 h 2383600"/>
              <a:gd name="connsiteX4" fmla="*/ 160867 w 1507067"/>
              <a:gd name="connsiteY4" fmla="*/ 8700 h 2383600"/>
              <a:gd name="connsiteX5" fmla="*/ 0 w 1507067"/>
              <a:gd name="connsiteY5" fmla="*/ 321967 h 2383600"/>
              <a:gd name="connsiteX6" fmla="*/ 59267 w 1507067"/>
              <a:gd name="connsiteY6" fmla="*/ 2383600 h 2383600"/>
              <a:gd name="connsiteX0" fmla="*/ 59267 w 1507067"/>
              <a:gd name="connsiteY0" fmla="*/ 2387716 h 2387716"/>
              <a:gd name="connsiteX1" fmla="*/ 1507067 w 1507067"/>
              <a:gd name="connsiteY1" fmla="*/ 2366550 h 2387716"/>
              <a:gd name="connsiteX2" fmla="*/ 1456267 w 1507067"/>
              <a:gd name="connsiteY2" fmla="*/ 317849 h 2387716"/>
              <a:gd name="connsiteX3" fmla="*/ 1295400 w 1507067"/>
              <a:gd name="connsiteY3" fmla="*/ 0 h 2387716"/>
              <a:gd name="connsiteX4" fmla="*/ 160867 w 1507067"/>
              <a:gd name="connsiteY4" fmla="*/ 12816 h 2387716"/>
              <a:gd name="connsiteX5" fmla="*/ 0 w 1507067"/>
              <a:gd name="connsiteY5" fmla="*/ 326083 h 2387716"/>
              <a:gd name="connsiteX6" fmla="*/ 59267 w 1507067"/>
              <a:gd name="connsiteY6" fmla="*/ 2387716 h 238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7067" h="2387716">
                <a:moveTo>
                  <a:pt x="59267" y="2387716"/>
                </a:moveTo>
                <a:lnTo>
                  <a:pt x="1507067" y="2366550"/>
                </a:lnTo>
                <a:lnTo>
                  <a:pt x="1456267" y="317849"/>
                </a:lnTo>
                <a:lnTo>
                  <a:pt x="1295400" y="0"/>
                </a:lnTo>
                <a:lnTo>
                  <a:pt x="160867" y="12816"/>
                </a:lnTo>
                <a:lnTo>
                  <a:pt x="0" y="326083"/>
                </a:lnTo>
                <a:lnTo>
                  <a:pt x="59267" y="2387716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http://aka.ms/pwsholsketch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/>
              <a:t>ParticleWeatherShield.ino</a:t>
            </a:r>
            <a:r>
              <a:rPr lang="en-US" dirty="0"/>
              <a:t> 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"</a:t>
            </a:r>
            <a:r>
              <a:rPr lang="en-US" sz="1600" dirty="0" err="1">
                <a:latin typeface="Consolas" panose="020B0609020204030204" pitchFamily="49" charset="0"/>
              </a:rPr>
              <a:t>WearHacks</a:t>
            </a:r>
            <a:r>
              <a:rPr lang="en-US" sz="1600" dirty="0">
                <a:latin typeface="Consolas" panose="020B0609020204030204" pitchFamily="49" charset="0"/>
              </a:rPr>
              <a:t> LA";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"</a:t>
            </a:r>
            <a:r>
              <a:rPr lang="en-US" sz="1600" dirty="0" err="1">
                <a:latin typeface="Consolas" panose="020B0609020204030204" pitchFamily="49" charset="0"/>
              </a:rPr>
              <a:t>Brets</a:t>
            </a:r>
            <a:r>
              <a:rPr lang="en-US" sz="1600" dirty="0">
                <a:latin typeface="Consolas" panose="020B0609020204030204" pitchFamily="49" charset="0"/>
              </a:rPr>
              <a:t> Demo Photon";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"LA";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latin typeface="Consolas" panose="020B0609020204030204" pitchFamily="49" charset="0"/>
              </a:rPr>
              <a:t>();//Set to Barometer Mode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latin typeface="Consolas" panose="020B0609020204030204" pitchFamily="49" charset="0"/>
              </a:rPr>
              <a:t>(7); // Set Oversample rate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sensor.enableEventFlags</a:t>
            </a:r>
            <a:r>
              <a:rPr lang="en-US" sz="1600" dirty="0">
                <a:latin typeface="Consolas" panose="020B0609020204030204" pitchFamily="49" charset="0"/>
              </a:rPr>
              <a:t>(); //Necessary register calls to </a:t>
            </a:r>
            <a:r>
              <a:rPr lang="en-US" sz="1600" dirty="0" err="1">
                <a:latin typeface="Consolas" panose="020B0609020204030204" pitchFamily="49" charset="0"/>
              </a:rPr>
              <a:t>enble</a:t>
            </a:r>
            <a:r>
              <a:rPr lang="en-US" sz="1600" dirty="0">
                <a:latin typeface="Consolas" panose="020B0609020204030204" pitchFamily="49" charset="0"/>
              </a:rPr>
              <a:t> temp, </a:t>
            </a:r>
            <a:r>
              <a:rPr lang="en-US" sz="1600" dirty="0" err="1">
                <a:latin typeface="Consolas" panose="020B0609020204030204" pitchFamily="49" charset="0"/>
              </a:rPr>
              <a:t>baro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ansd</a:t>
            </a:r>
            <a:r>
              <a:rPr lang="en-US" sz="1600" dirty="0">
                <a:latin typeface="Consolas" panose="020B0609020204030204" pitchFamily="49" charset="0"/>
              </a:rPr>
              <a:t> alt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void loop()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// Measure Relative Humidity from the HTU21D or Si7021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float humidity = </a:t>
            </a:r>
            <a:r>
              <a:rPr lang="en-US" sz="1600" dirty="0" err="1"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// Measure Temperature from the HTU21D or Si7021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float </a:t>
            </a:r>
            <a:r>
              <a:rPr lang="en-US" sz="1600" dirty="0" err="1">
                <a:latin typeface="Consolas" panose="020B0609020204030204" pitchFamily="49" charset="0"/>
              </a:rPr>
              <a:t>tempf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delay(5000);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char payload[255];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snprintf</a:t>
            </a:r>
            <a:r>
              <a:rPr lang="en-US" sz="1400" dirty="0">
                <a:latin typeface="Consolas" panose="020B0609020204030204" pitchFamily="49" charset="0"/>
              </a:rPr>
              <a:t>(payload, </a:t>
            </a:r>
            <a:r>
              <a:rPr lang="en-US" sz="1400" dirty="0" err="1">
                <a:latin typeface="Consolas" panose="020B0609020204030204" pitchFamily="49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</a:rPr>
              <a:t>(payload), "{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\"s\":\"</a:t>
            </a:r>
            <a:r>
              <a:rPr lang="en-US" sz="1400" dirty="0" err="1">
                <a:latin typeface="Consolas" panose="020B0609020204030204" pitchFamily="49" charset="0"/>
              </a:rPr>
              <a:t>wthr</a:t>
            </a:r>
            <a:r>
              <a:rPr lang="en-US" sz="1400" dirty="0">
                <a:latin typeface="Consolas" panose="020B0609020204030204" pitchFamily="49" charset="0"/>
              </a:rPr>
              <a:t>\",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\"u\":\"F\",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\"l\":\"%s\",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\"m\":\"Temperature\",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\"o\":\"%s\",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\"v\": %f,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\"d\":\"%s\" }", </a:t>
            </a:r>
            <a:r>
              <a:rPr lang="en-US" sz="1400" dirty="0" err="1">
                <a:latin typeface="Consolas" panose="020B0609020204030204" pitchFamily="49" charset="0"/>
              </a:rPr>
              <a:t>Locn</a:t>
            </a:r>
            <a:r>
              <a:rPr lang="en-US" sz="1400" dirty="0">
                <a:latin typeface="Consolas" panose="020B0609020204030204" pitchFamily="49" charset="0"/>
              </a:rPr>
              <a:t>, Org, </a:t>
            </a:r>
            <a:r>
              <a:rPr lang="en-US" sz="1400" dirty="0" err="1">
                <a:latin typeface="Consolas" panose="020B0609020204030204" pitchFamily="49" charset="0"/>
              </a:rPr>
              <a:t>tempf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Disp</a:t>
            </a:r>
            <a:r>
              <a:rPr lang="en-US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Spark.publish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en-US" sz="1400" dirty="0" err="1">
                <a:latin typeface="Consolas" panose="020B0609020204030204" pitchFamily="49" charset="0"/>
              </a:rPr>
              <a:t>ConnectTheDots</a:t>
            </a:r>
            <a:r>
              <a:rPr lang="en-US" sz="1400" dirty="0">
                <a:latin typeface="Consolas" panose="020B0609020204030204" pitchFamily="49" charset="0"/>
              </a:rPr>
              <a:t>", payload);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Serial.println</a:t>
            </a:r>
            <a:r>
              <a:rPr lang="en-US" sz="1400" dirty="0">
                <a:latin typeface="Consolas" panose="020B0609020204030204" pitchFamily="49" charset="0"/>
              </a:rPr>
              <a:t>(payload);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77246" y="1825625"/>
            <a:ext cx="3876554" cy="3605848"/>
            <a:chOff x="7477246" y="1825625"/>
            <a:chExt cx="3876554" cy="3605848"/>
          </a:xfrm>
        </p:grpSpPr>
        <p:sp>
          <p:nvSpPr>
            <p:cNvPr id="4" name="TextBox 3"/>
            <p:cNvSpPr txBox="1"/>
            <p:nvPr/>
          </p:nvSpPr>
          <p:spPr>
            <a:xfrm>
              <a:off x="7607534" y="2571115"/>
              <a:ext cx="3746266" cy="2860358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”</a:t>
              </a:r>
              <a:r>
                <a:rPr lang="en-US" dirty="0" err="1">
                  <a:latin typeface="Consolas" panose="020B0609020204030204" pitchFamily="49" charset="0"/>
                </a:rPr>
                <a:t>wthr</a:t>
              </a:r>
              <a:r>
                <a:rPr lang="en-US" dirty="0">
                  <a:latin typeface="Consolas" panose="020B0609020204030204" pitchFamily="49" charset="0"/>
                </a:rPr>
                <a:t>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“l”: “LA”,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“</a:t>
              </a:r>
              <a:r>
                <a:rPr lang="en-US" dirty="0" err="1">
                  <a:latin typeface="Consolas" panose="020B0609020204030204" pitchFamily="49" charset="0"/>
                </a:rPr>
                <a:t>WearHacks</a:t>
              </a:r>
              <a:r>
                <a:rPr lang="en-US" dirty="0">
                  <a:latin typeface="Consolas" panose="020B0609020204030204" pitchFamily="49" charset="0"/>
                </a:rPr>
                <a:t> LA”,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</a:t>
              </a:r>
              <a:r>
                <a:rPr lang="en-US" dirty="0" err="1">
                  <a:latin typeface="Consolas" panose="020B0609020204030204" pitchFamily="49" charset="0"/>
                </a:rPr>
                <a:t>Brets</a:t>
              </a:r>
              <a:r>
                <a:rPr lang="en-US" dirty="0">
                  <a:latin typeface="Consolas" panose="020B0609020204030204" pitchFamily="49" charset="0"/>
                </a:rPr>
                <a:t> Demo Photon”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77246" y="1825625"/>
              <a:ext cx="3861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Sample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56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humidity data, end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delay(5000);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snprintf</a:t>
            </a:r>
            <a:r>
              <a:rPr lang="en-US" sz="1400" dirty="0">
                <a:latin typeface="Consolas" panose="020B0609020204030204" pitchFamily="49" charset="0"/>
              </a:rPr>
              <a:t>(payload, </a:t>
            </a:r>
            <a:r>
              <a:rPr lang="en-US" sz="1400" dirty="0" err="1">
                <a:latin typeface="Consolas" panose="020B0609020204030204" pitchFamily="49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</a:rPr>
              <a:t>(payload),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"{ \"s\":\"</a:t>
            </a:r>
            <a:r>
              <a:rPr lang="en-US" sz="1400" dirty="0" err="1">
                <a:latin typeface="Consolas" panose="020B0609020204030204" pitchFamily="49" charset="0"/>
              </a:rPr>
              <a:t>wthr</a:t>
            </a:r>
            <a:r>
              <a:rPr lang="en-US" sz="1400" dirty="0">
                <a:latin typeface="Consolas" panose="020B0609020204030204" pitchFamily="49" charset="0"/>
              </a:rPr>
              <a:t>\",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\"u\":\"%%\",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\"l\":\"%s\",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\"m\":\"Humidity\",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\"o\":\"%s\",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\"v\": %f,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\"d\":\"%s\" }", </a:t>
            </a:r>
            <a:r>
              <a:rPr lang="en-US" sz="1400" dirty="0" err="1">
                <a:latin typeface="Consolas" panose="020B0609020204030204" pitchFamily="49" charset="0"/>
              </a:rPr>
              <a:t>Locn</a:t>
            </a:r>
            <a:r>
              <a:rPr lang="en-US" sz="1400" dirty="0">
                <a:latin typeface="Consolas" panose="020B0609020204030204" pitchFamily="49" charset="0"/>
              </a:rPr>
              <a:t>, Org, humidity, </a:t>
            </a:r>
            <a:r>
              <a:rPr lang="en-US" sz="1400" dirty="0" err="1">
                <a:latin typeface="Consolas" panose="020B0609020204030204" pitchFamily="49" charset="0"/>
              </a:rPr>
              <a:t>Disp</a:t>
            </a:r>
            <a:r>
              <a:rPr lang="en-US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Spark.publish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en-US" sz="1400" dirty="0" err="1">
                <a:latin typeface="Consolas" panose="020B0609020204030204" pitchFamily="49" charset="0"/>
              </a:rPr>
              <a:t>ConnectTheDots</a:t>
            </a:r>
            <a:r>
              <a:rPr lang="en-US" sz="1400" dirty="0">
                <a:latin typeface="Consolas" panose="020B0609020204030204" pitchFamily="49" charset="0"/>
              </a:rPr>
              <a:t>", payload);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Serial.println</a:t>
            </a:r>
            <a:r>
              <a:rPr lang="en-US" sz="1400" dirty="0">
                <a:latin typeface="Consolas" panose="020B0609020204030204" pitchFamily="49" charset="0"/>
              </a:rPr>
              <a:t>(payload);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477246" y="1825625"/>
            <a:ext cx="3876554" cy="3605848"/>
            <a:chOff x="7477246" y="1825625"/>
            <a:chExt cx="3876554" cy="3605848"/>
          </a:xfrm>
        </p:grpSpPr>
        <p:sp>
          <p:nvSpPr>
            <p:cNvPr id="5" name="TextBox 4"/>
            <p:cNvSpPr txBox="1"/>
            <p:nvPr/>
          </p:nvSpPr>
          <p:spPr>
            <a:xfrm>
              <a:off x="7607534" y="2571115"/>
              <a:ext cx="3746266" cy="2860358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”</a:t>
              </a:r>
              <a:r>
                <a:rPr lang="en-US" dirty="0" err="1">
                  <a:latin typeface="Consolas" panose="020B0609020204030204" pitchFamily="49" charset="0"/>
                </a:rPr>
                <a:t>wthr</a:t>
              </a:r>
              <a:r>
                <a:rPr lang="en-US" dirty="0">
                  <a:latin typeface="Consolas" panose="020B0609020204030204" pitchFamily="49" charset="0"/>
                </a:rPr>
                <a:t>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“%”,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“l”: “LA”,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“Humidity”,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“</a:t>
              </a:r>
              <a:r>
                <a:rPr lang="en-US" dirty="0" err="1">
                  <a:latin typeface="Consolas" panose="020B0609020204030204" pitchFamily="49" charset="0"/>
                </a:rPr>
                <a:t>WearHacks</a:t>
              </a:r>
              <a:r>
                <a:rPr lang="en-US" dirty="0">
                  <a:latin typeface="Consolas" panose="020B0609020204030204" pitchFamily="49" charset="0"/>
                </a:rPr>
                <a:t> LA”,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33,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</a:t>
              </a:r>
              <a:r>
                <a:rPr lang="en-US" dirty="0" err="1">
                  <a:latin typeface="Consolas" panose="020B0609020204030204" pitchFamily="49" charset="0"/>
                </a:rPr>
                <a:t>Brets</a:t>
              </a:r>
              <a:r>
                <a:rPr lang="en-US" dirty="0">
                  <a:latin typeface="Consolas" panose="020B0609020204030204" pitchFamily="49" charset="0"/>
                </a:rPr>
                <a:t> Demo Photon”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7246" y="1825625"/>
              <a:ext cx="3861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Sample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411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From the command prompt, to monitor all events or just a single event: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subscribe mine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subscribe {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event name, </a:t>
            </a:r>
            <a:r>
              <a:rPr lang="en-US" dirty="0" err="1">
                <a:latin typeface="Consolas" panose="020B0609020204030204" pitchFamily="49" charset="0"/>
              </a:rPr>
              <a:t>eg</a:t>
            </a:r>
            <a:r>
              <a:rPr lang="en-US" dirty="0">
                <a:latin typeface="Consolas" panose="020B0609020204030204" pitchFamily="49" charset="0"/>
              </a:rPr>
              <a:t> “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”} 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To monitor the Serial output from a photon attached to your pc: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serial monitor &lt;COMPORT&gt;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To see events in the particle.io dashboard, go to: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https://dashboard.particle.io/user/logs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see the data values coming in to the pre-made “</a:t>
            </a:r>
            <a:r>
              <a:rPr lang="en-US" dirty="0" err="1"/>
              <a:t>ConnectTheDots</a:t>
            </a:r>
            <a:r>
              <a:rPr lang="en-US" dirty="0"/>
              <a:t>” site: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http://aka.ms/pwsholweb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7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(free)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http://aka.ms/pwsholweb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1" y="1711429"/>
            <a:ext cx="8233458" cy="42453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277793" y="2997843"/>
            <a:ext cx="2673751" cy="2338086"/>
            <a:chOff x="277793" y="2997843"/>
            <a:chExt cx="2673751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7793" y="3289723"/>
              <a:ext cx="149313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Publish other sensor values</a:t>
            </a:r>
          </a:p>
          <a:p>
            <a:r>
              <a:rPr lang="en-US" dirty="0"/>
              <a:t>Create your OWN event hubs and consume the data you publish</a:t>
            </a:r>
          </a:p>
          <a:p>
            <a:pPr lvl="1"/>
            <a:r>
              <a:rPr lang="en-US" dirty="0"/>
              <a:t>Create an Azure Subscription using the Free Trial, or see me for an Azure Pass</a:t>
            </a:r>
          </a:p>
          <a:p>
            <a:pPr lvl="1"/>
            <a:r>
              <a:rPr lang="en-US" dirty="0"/>
              <a:t>Create your own Event Hubs in Azure:</a:t>
            </a:r>
            <a:br>
              <a:rPr lang="en-US" dirty="0"/>
            </a:br>
            <a:r>
              <a:rPr lang="en-US" dirty="0">
                <a:hlinkClick r:id="rId2"/>
              </a:rPr>
              <a:t>http://aka.ms/ctdazureprep</a:t>
            </a:r>
            <a:endParaRPr lang="en-US" dirty="0"/>
          </a:p>
          <a:p>
            <a:pPr lvl="1"/>
            <a:r>
              <a:rPr lang="en-US" dirty="0"/>
              <a:t>Create your own </a:t>
            </a:r>
            <a:r>
              <a:rPr lang="en-US" dirty="0" err="1"/>
              <a:t>ConnectTheDots</a:t>
            </a:r>
            <a:r>
              <a:rPr lang="en-US" dirty="0"/>
              <a:t> dashboard web site:</a:t>
            </a:r>
            <a:br>
              <a:rPr lang="en-US" dirty="0"/>
            </a:br>
            <a:r>
              <a:rPr lang="en-US" dirty="0">
                <a:hlinkClick r:id="rId3"/>
              </a:rPr>
              <a:t>http://aka.ms/ctdazuresite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 about other ways to consume the data from the </a:t>
            </a:r>
            <a:r>
              <a:rPr lang="en-US" dirty="0" err="1"/>
              <a:t>ConnectTheDots</a:t>
            </a:r>
            <a:r>
              <a:rPr lang="en-US" dirty="0"/>
              <a:t> samples:</a:t>
            </a:r>
            <a:br>
              <a:rPr lang="en-US" dirty="0"/>
            </a:br>
            <a:r>
              <a:rPr lang="en-US" dirty="0">
                <a:hlinkClick r:id="rId4"/>
              </a:rPr>
              <a:t>http://connectthedots.io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0.12.4 (Yes, and older version)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https://nodejs.org/download/release/v0.12.4/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have VS installed, but not the C++ tools?</a:t>
            </a:r>
          </a:p>
          <a:p>
            <a:pPr lvl="1"/>
            <a:r>
              <a:rPr lang="en-US" dirty="0"/>
              <a:t>From “Control Panel” | “Programs” modify your VS install: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56549" y="2895599"/>
            <a:ext cx="8878902" cy="3109606"/>
            <a:chOff x="822960" y="2895599"/>
            <a:chExt cx="8878902" cy="3109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" y="2895600"/>
              <a:ext cx="4109265" cy="31096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0716" y="2895601"/>
              <a:ext cx="2221146" cy="31096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5897" y="2895599"/>
              <a:ext cx="2221147" cy="310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Visual Studio installed?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MSBuild</a:t>
            </a:r>
            <a:r>
              <a:rPr lang="en-US" dirty="0"/>
              <a:t> for VS2013: </a:t>
            </a:r>
            <a:r>
              <a:rPr lang="en-US" dirty="0">
                <a:hlinkClick r:id="rId3"/>
              </a:rPr>
              <a:t>http://aka.ms/msbuild2013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BRETST~1\AppData\Local\Temp\SNAGHTML9b0fa7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99" y="3070453"/>
            <a:ext cx="5308602" cy="30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4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prompt: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the particle account you created previously.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42"/>
          <a:stretch/>
        </p:blipFill>
        <p:spPr>
          <a:xfrm>
            <a:off x="1487562" y="4401631"/>
            <a:ext cx="9186396" cy="1775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4623</TotalTime>
  <Words>2133</Words>
  <Application>Microsoft Office PowerPoint</Application>
  <PresentationFormat>Widescreen</PresentationFormat>
  <Paragraphs>490</Paragraphs>
  <Slides>51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Stencil</vt:lpstr>
      <vt:lpstr>Calibri</vt:lpstr>
      <vt:lpstr>Segoe UI Black</vt:lpstr>
      <vt:lpstr>Consolas</vt:lpstr>
      <vt:lpstr>Segoe UI Light</vt:lpstr>
      <vt:lpstr>Azure DevOps Theme</vt:lpstr>
      <vt:lpstr>Particle Photon Sparkfun  Weather Shield and  Microsoft Azure</vt:lpstr>
      <vt:lpstr>HANDS-ON-LAB WALKTHROUGH</vt:lpstr>
      <vt:lpstr>Installing prerequisites</vt:lpstr>
      <vt:lpstr>Create a free particle.io account</vt:lpstr>
      <vt:lpstr>Install prerequisites</vt:lpstr>
      <vt:lpstr>Windows C++ tools requirement</vt:lpstr>
      <vt:lpstr>Windows C++ tools requirement</vt:lpstr>
      <vt:lpstr>Install the particle-cli</vt:lpstr>
      <vt:lpstr>Login to the particle-cli</vt:lpstr>
      <vt:lpstr>Setting up and claiming the photon</vt:lpstr>
      <vt:lpstr>Connect the photon to your computer via usb cable</vt:lpstr>
      <vt:lpstr>Identify the attached photon</vt:lpstr>
      <vt:lpstr>Configure the particle wifi</vt:lpstr>
      <vt:lpstr>Claim and name your photon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Assemble the photon and weather shield</vt:lpstr>
      <vt:lpstr>Create the particleweathershield Sketch</vt:lpstr>
      <vt:lpstr>Add the Weather Shield library</vt:lpstr>
      <vt:lpstr>Library include and fields</vt:lpstr>
      <vt:lpstr>Setup method</vt:lpstr>
      <vt:lpstr>Loop method, and sensor reading</vt:lpstr>
      <vt:lpstr>Publish temperature data</vt:lpstr>
      <vt:lpstr>Publish humidity data, end loop</vt:lpstr>
      <vt:lpstr>Modify the metadata properties</vt:lpstr>
      <vt:lpstr>Save, verify and flash</vt:lpstr>
      <vt:lpstr>Monitoring your photon</vt:lpstr>
      <vt:lpstr>Monitor your photon</vt:lpstr>
      <vt:lpstr>http://aka.ms/pwsholweb </vt:lpstr>
      <vt:lpstr>Where to go from here?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109</cp:revision>
  <dcterms:created xsi:type="dcterms:W3CDTF">2014-08-25T15:37:49Z</dcterms:created>
  <dcterms:modified xsi:type="dcterms:W3CDTF">2016-04-26T17:31:32Z</dcterms:modified>
</cp:coreProperties>
</file>